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1"/>
  </p:notesMasterIdLst>
  <p:handoutMasterIdLst>
    <p:handoutMasterId r:id="rId12"/>
  </p:handoutMasterIdLst>
  <p:sldIdLst>
    <p:sldId id="523" r:id="rId5"/>
    <p:sldId id="524" r:id="rId6"/>
    <p:sldId id="525" r:id="rId7"/>
    <p:sldId id="526" r:id="rId8"/>
    <p:sldId id="527" r:id="rId9"/>
    <p:sldId id="528" r:id="rId10"/>
  </p:sldIdLst>
  <p:sldSz cx="12192000" cy="6858000"/>
  <p:notesSz cx="7104063" cy="10234613"/>
  <p:custDataLst>
    <p:tags r:id="rId13"/>
  </p:custData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514"/>
    <a:srgbClr val="FE0000"/>
    <a:srgbClr val="FFDDDD"/>
    <a:srgbClr val="FFC5C5"/>
    <a:srgbClr val="1D2937"/>
    <a:srgbClr val="91D0DF"/>
    <a:srgbClr val="A8DAE6"/>
    <a:srgbClr val="C7E7EF"/>
    <a:srgbClr val="99BCCF"/>
    <a:srgbClr val="7CA9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2688" autoAdjust="0"/>
  </p:normalViewPr>
  <p:slideViewPr>
    <p:cSldViewPr snapToGrid="0">
      <p:cViewPr varScale="1">
        <p:scale>
          <a:sx n="106" d="100"/>
          <a:sy n="106" d="100"/>
        </p:scale>
        <p:origin x="732" y="96"/>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gs" Target="tags/tag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lang="es-ES"/>
          </a:p>
        </p:txBody>
      </p:sp>
      <p:sp>
        <p:nvSpPr>
          <p:cNvPr id="3" name="Marcador de fecha 2"/>
          <p:cNvSpPr>
            <a:spLocks noGrp="1"/>
          </p:cNvSpPr>
          <p:nvPr>
            <p:ph type="dt" sz="quarter" idx="1"/>
          </p:nvPr>
        </p:nvSpPr>
        <p:spPr>
          <a:xfrm>
            <a:off x="4023993" y="0"/>
            <a:ext cx="3078427" cy="513508"/>
          </a:xfrm>
          <a:prstGeom prst="rect">
            <a:avLst/>
          </a:prstGeom>
        </p:spPr>
        <p:txBody>
          <a:bodyPr vert="horz" lIns="94796" tIns="47398" rIns="94796" bIns="47398" rtlCol="0"/>
          <a:lstStyle>
            <a:lvl1pPr algn="r">
              <a:defRPr sz="1200"/>
            </a:lvl1pPr>
          </a:lstStyle>
          <a:p>
            <a:fld id="{F1D6361F-CE01-4229-9136-3771A6DC9EA3}" type="datetimeFigureOut">
              <a:rPr lang="es-ES" smtClean="0"/>
              <a:t>09/08/2022</a:t>
            </a:fld>
            <a:endParaRPr lang="es-ES"/>
          </a:p>
        </p:txBody>
      </p:sp>
      <p:sp>
        <p:nvSpPr>
          <p:cNvPr id="4" name="Marcador de pie de página 3"/>
          <p:cNvSpPr>
            <a:spLocks noGrp="1"/>
          </p:cNvSpPr>
          <p:nvPr>
            <p:ph type="ftr" sz="quarter" idx="2"/>
          </p:nvPr>
        </p:nvSpPr>
        <p:spPr>
          <a:xfrm>
            <a:off x="1" y="9721107"/>
            <a:ext cx="3078427" cy="513507"/>
          </a:xfrm>
          <a:prstGeom prst="rect">
            <a:avLst/>
          </a:prstGeom>
        </p:spPr>
        <p:txBody>
          <a:bodyPr vert="horz" lIns="94796" tIns="47398" rIns="94796" bIns="47398"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4023993" y="9721107"/>
            <a:ext cx="3078427" cy="513507"/>
          </a:xfrm>
          <a:prstGeom prst="rect">
            <a:avLst/>
          </a:prstGeom>
        </p:spPr>
        <p:txBody>
          <a:bodyPr vert="horz" lIns="94796" tIns="47398" rIns="94796" bIns="47398" rtlCol="0" anchor="b"/>
          <a:lstStyle>
            <a:lvl1pPr algn="r">
              <a:defRPr sz="1200"/>
            </a:lvl1pPr>
          </a:lstStyle>
          <a:p>
            <a:fld id="{A3A3CB1D-CBEE-439A-9C3E-513DE5B352D4}" type="slidenum">
              <a:rPr lang="es-ES" smtClean="0"/>
              <a:t>‹Nº›</a:t>
            </a:fld>
            <a:endParaRPr lang="es-ES"/>
          </a:p>
        </p:txBody>
      </p:sp>
    </p:spTree>
    <p:extLst>
      <p:ext uri="{BB962C8B-B14F-4D97-AF65-F5344CB8AC3E}">
        <p14:creationId xmlns:p14="http://schemas.microsoft.com/office/powerpoint/2010/main" val="3468326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lang="es-ES"/>
          </a:p>
        </p:txBody>
      </p:sp>
      <p:sp>
        <p:nvSpPr>
          <p:cNvPr id="3" name="Marcador de fecha 2"/>
          <p:cNvSpPr>
            <a:spLocks noGrp="1"/>
          </p:cNvSpPr>
          <p:nvPr>
            <p:ph type="dt" idx="1"/>
          </p:nvPr>
        </p:nvSpPr>
        <p:spPr>
          <a:xfrm>
            <a:off x="4023993" y="0"/>
            <a:ext cx="3078427" cy="513508"/>
          </a:xfrm>
          <a:prstGeom prst="rect">
            <a:avLst/>
          </a:prstGeom>
        </p:spPr>
        <p:txBody>
          <a:bodyPr vert="horz" lIns="94796" tIns="47398" rIns="94796" bIns="47398" rtlCol="0"/>
          <a:lstStyle>
            <a:lvl1pPr algn="r">
              <a:defRPr sz="1200"/>
            </a:lvl1pPr>
          </a:lstStyle>
          <a:p>
            <a:fld id="{2322148D-BC93-482E-BBA3-4C10F1787806}" type="datetimeFigureOut">
              <a:rPr lang="es-ES" smtClean="0"/>
              <a:t>09/08/2022</a:t>
            </a:fld>
            <a:endParaRPr lang="es-ES"/>
          </a:p>
        </p:txBody>
      </p:sp>
      <p:sp>
        <p:nvSpPr>
          <p:cNvPr id="4" name="Marcador de imagen de diapositiva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796" tIns="47398" rIns="94796" bIns="47398" rtlCol="0" anchor="ctr"/>
          <a:lstStyle/>
          <a:p>
            <a:endParaRPr lang="es-ES"/>
          </a:p>
        </p:txBody>
      </p:sp>
      <p:sp>
        <p:nvSpPr>
          <p:cNvPr id="5" name="Marcador de notas 4"/>
          <p:cNvSpPr>
            <a:spLocks noGrp="1"/>
          </p:cNvSpPr>
          <p:nvPr>
            <p:ph type="body" sz="quarter" idx="3"/>
          </p:nvPr>
        </p:nvSpPr>
        <p:spPr>
          <a:xfrm>
            <a:off x="710407" y="4925407"/>
            <a:ext cx="5683250" cy="4029879"/>
          </a:xfrm>
          <a:prstGeom prst="rect">
            <a:avLst/>
          </a:prstGeom>
        </p:spPr>
        <p:txBody>
          <a:bodyPr vert="horz" lIns="94796" tIns="47398" rIns="94796" bIns="47398"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1" y="9721107"/>
            <a:ext cx="3078427" cy="513507"/>
          </a:xfrm>
          <a:prstGeom prst="rect">
            <a:avLst/>
          </a:prstGeom>
        </p:spPr>
        <p:txBody>
          <a:bodyPr vert="horz" lIns="94796" tIns="47398" rIns="94796" bIns="47398"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4023993" y="9721107"/>
            <a:ext cx="3078427" cy="513507"/>
          </a:xfrm>
          <a:prstGeom prst="rect">
            <a:avLst/>
          </a:prstGeom>
        </p:spPr>
        <p:txBody>
          <a:bodyPr vert="horz" lIns="94796" tIns="47398" rIns="94796" bIns="47398" rtlCol="0" anchor="b"/>
          <a:lstStyle>
            <a:lvl1pPr algn="r">
              <a:defRPr sz="1200"/>
            </a:lvl1pPr>
          </a:lstStyle>
          <a:p>
            <a:fld id="{1B687382-981B-404B-A52E-61793A6E5DEB}" type="slidenum">
              <a:rPr lang="es-ES" smtClean="0"/>
              <a:t>‹Nº›</a:t>
            </a:fld>
            <a:endParaRPr lang="es-ES"/>
          </a:p>
        </p:txBody>
      </p:sp>
    </p:spTree>
    <p:extLst>
      <p:ext uri="{BB962C8B-B14F-4D97-AF65-F5344CB8AC3E}">
        <p14:creationId xmlns:p14="http://schemas.microsoft.com/office/powerpoint/2010/main" val="165875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543B45C1-CE90-4BF2-BEDD-25F961610407}"/>
              </a:ext>
            </a:extLst>
          </p:cNvPr>
          <p:cNvSpPr>
            <a:spLocks noGrp="1"/>
          </p:cNvSpPr>
          <p:nvPr>
            <p:ph type="dt" sz="half" idx="10"/>
          </p:nvPr>
        </p:nvSpPr>
        <p:spPr/>
        <p:txBody>
          <a:bodyPr/>
          <a:lstStyle/>
          <a:p>
            <a:fld id="{DA297482-7384-4D11-AB32-88986A9C47AF}" type="datetime1">
              <a:rPr lang="es-ES" smtClean="0"/>
              <a:t>09/08/2022</a:t>
            </a:fld>
            <a:endParaRPr lang="es-ES"/>
          </a:p>
        </p:txBody>
      </p:sp>
      <p:pic>
        <p:nvPicPr>
          <p:cNvPr id="7" name="Imagen 6" descr="Imagen que contiene Patrón de fondo&#10;&#10;Descripción generada automáticamente">
            <a:extLst>
              <a:ext uri="{FF2B5EF4-FFF2-40B4-BE49-F238E27FC236}">
                <a16:creationId xmlns:a16="http://schemas.microsoft.com/office/drawing/2014/main" id="{A70AE7E8-4FB5-45C0-ADFF-02873A2C41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3580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Diseño personalizado">
    <p:spTree>
      <p:nvGrpSpPr>
        <p:cNvPr id="1" name=""/>
        <p:cNvGrpSpPr/>
        <p:nvPr/>
      </p:nvGrpSpPr>
      <p:grpSpPr>
        <a:xfrm>
          <a:off x="0" y="0"/>
          <a:ext cx="0" cy="0"/>
          <a:chOff x="0" y="0"/>
          <a:chExt cx="0" cy="0"/>
        </a:xfrm>
      </p:grpSpPr>
      <p:pic>
        <p:nvPicPr>
          <p:cNvPr id="9" name="Imagen 8" descr="Patrón de fondo&#10;&#10;Descripción generada automáticamente">
            <a:extLst>
              <a:ext uri="{FF2B5EF4-FFF2-40B4-BE49-F238E27FC236}">
                <a16:creationId xmlns:a16="http://schemas.microsoft.com/office/drawing/2014/main" id="{7FD3670B-205D-423D-BB8F-25DB7AAAC9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46473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7" name="Imagen 6" descr="Forma&#10;&#10;Descripción generada automáticamente">
            <a:extLst>
              <a:ext uri="{FF2B5EF4-FFF2-40B4-BE49-F238E27FC236}">
                <a16:creationId xmlns:a16="http://schemas.microsoft.com/office/drawing/2014/main" id="{F6B6D659-2664-4265-8E67-CC84AE2832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266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BBDDE5A-25E5-41ED-ABFF-2C4E506D1B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06752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pacte">
    <p:spTree>
      <p:nvGrpSpPr>
        <p:cNvPr id="1" name=""/>
        <p:cNvGrpSpPr/>
        <p:nvPr/>
      </p:nvGrpSpPr>
      <p:grpSpPr>
        <a:xfrm>
          <a:off x="0" y="0"/>
          <a:ext cx="0" cy="0"/>
          <a:chOff x="0" y="0"/>
          <a:chExt cx="0" cy="0"/>
        </a:xfrm>
      </p:grpSpPr>
      <p:pic>
        <p:nvPicPr>
          <p:cNvPr id="5" name="Imagen 4" descr="Patrón de fondo&#10;&#10;Descripción generada automáticamente">
            <a:extLst>
              <a:ext uri="{FF2B5EF4-FFF2-40B4-BE49-F238E27FC236}">
                <a16:creationId xmlns:a16="http://schemas.microsoft.com/office/drawing/2014/main" id="{0BE95594-8B9B-44BE-99ED-46812C587E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08089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121B9E58-84F4-48BE-9CBC-B28F35D995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88826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pic>
        <p:nvPicPr>
          <p:cNvPr id="7" name="Imagen 6" descr="Forma&#10;&#10;Descripción generada automáticamente">
            <a:extLst>
              <a:ext uri="{FF2B5EF4-FFF2-40B4-BE49-F238E27FC236}">
                <a16:creationId xmlns:a16="http://schemas.microsoft.com/office/drawing/2014/main" id="{BBA3A5D1-7F6D-45C6-A488-09B4F03487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1307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Diseño personalizado">
    <p:spTree>
      <p:nvGrpSpPr>
        <p:cNvPr id="1" name=""/>
        <p:cNvGrpSpPr/>
        <p:nvPr/>
      </p:nvGrpSpPr>
      <p:grpSpPr>
        <a:xfrm>
          <a:off x="0" y="0"/>
          <a:ext cx="0" cy="0"/>
          <a:chOff x="0" y="0"/>
          <a:chExt cx="0" cy="0"/>
        </a:xfrm>
      </p:grpSpPr>
      <p:pic>
        <p:nvPicPr>
          <p:cNvPr id="7" name="Imagen 6" descr="Imagen que contiene Logotipo&#10;&#10;Descripción generada automáticamente">
            <a:extLst>
              <a:ext uri="{FF2B5EF4-FFF2-40B4-BE49-F238E27FC236}">
                <a16:creationId xmlns:a16="http://schemas.microsoft.com/office/drawing/2014/main" id="{188E767B-1F93-46A7-95EA-D749B20EF5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23613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A6A9CDDD-1439-4EBF-BB7C-5032A6FCBF1B}"/>
              </a:ext>
            </a:extLst>
          </p:cNvPr>
          <p:cNvGraphicFramePr>
            <a:graphicFrameLocks noChangeAspect="1"/>
          </p:cNvGraphicFramePr>
          <p:nvPr userDrawn="1">
            <p:custDataLst>
              <p:tags r:id="rId11"/>
            </p:custDataLst>
            <p:extLst>
              <p:ext uri="{D42A27DB-BD31-4B8C-83A1-F6EECF244321}">
                <p14:modId xmlns:p14="http://schemas.microsoft.com/office/powerpoint/2010/main" val="39038986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1" name="think-cell Slide" r:id="rId12" imgW="473" imgH="476" progId="TCLayout.ActiveDocument.1">
                  <p:embed/>
                </p:oleObj>
              </mc:Choice>
              <mc:Fallback>
                <p:oleObj name="think-cell Slide" r:id="rId12" imgW="473" imgH="476" progId="TCLayout.ActiveDocument.1">
                  <p:embed/>
                  <p:pic>
                    <p:nvPicPr>
                      <p:cNvPr id="0" name=""/>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297482-7384-4D11-AB32-88986A9C47AF}" type="datetime1">
              <a:rPr lang="es-ES" smtClean="0"/>
              <a:t>09/08/2022</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6FC6C4-189F-424E-8B09-63D7BEF01749}" type="slidenum">
              <a:rPr lang="es-ES" smtClean="0"/>
              <a:t>‹Nº›</a:t>
            </a:fld>
            <a:endParaRPr lang="es-ES" dirty="0"/>
          </a:p>
        </p:txBody>
      </p:sp>
    </p:spTree>
    <p:extLst>
      <p:ext uri="{BB962C8B-B14F-4D97-AF65-F5344CB8AC3E}">
        <p14:creationId xmlns:p14="http://schemas.microsoft.com/office/powerpoint/2010/main" val="1189214543"/>
      </p:ext>
    </p:extLst>
  </p:cSld>
  <p:clrMap bg1="lt1" tx1="dk1" bg2="lt2" tx2="dk2" accent1="accent1" accent2="accent2" accent3="accent3" accent4="accent4" accent5="accent5" accent6="accent6" hlink="hlink" folHlink="folHlink"/>
  <p:sldLayoutIdLst>
    <p:sldLayoutId id="2147483674" r:id="rId1"/>
    <p:sldLayoutId id="2147483677" r:id="rId2"/>
    <p:sldLayoutId id="2147483678" r:id="rId3"/>
    <p:sldLayoutId id="2147483675" r:id="rId4"/>
    <p:sldLayoutId id="2147483669" r:id="rId5"/>
    <p:sldLayoutId id="2147483679" r:id="rId6"/>
    <p:sldLayoutId id="2147483680" r:id="rId7"/>
    <p:sldLayoutId id="2147483676" r:id="rId8"/>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A172495-4AFC-40B1-B388-34BFD0DF75D9}"/>
              </a:ext>
            </a:extLst>
          </p:cNvPr>
          <p:cNvSpPr txBox="1"/>
          <p:nvPr/>
        </p:nvSpPr>
        <p:spPr>
          <a:xfrm>
            <a:off x="601687" y="3347236"/>
            <a:ext cx="7581614" cy="2015936"/>
          </a:xfrm>
          <a:prstGeom prst="rect">
            <a:avLst/>
          </a:prstGeom>
          <a:noFill/>
        </p:spPr>
        <p:txBody>
          <a:bodyPr wrap="square" lIns="91440" tIns="45720" rIns="91440" bIns="45720" rtlCol="0" anchor="t">
            <a:spAutoFit/>
          </a:bodyPr>
          <a:lstStyle/>
          <a:p>
            <a:pPr>
              <a:lnSpc>
                <a:spcPts val="5000"/>
              </a:lnSpc>
            </a:pPr>
            <a:r>
              <a:rPr lang="en-US" sz="4800" b="0" i="0" dirty="0">
                <a:solidFill>
                  <a:srgbClr val="000000"/>
                </a:solidFill>
                <a:effectLst/>
                <a:latin typeface="Impact"/>
              </a:rPr>
              <a:t>Information concerning the achievement of waste management targets</a:t>
            </a:r>
          </a:p>
        </p:txBody>
      </p:sp>
    </p:spTree>
    <p:extLst>
      <p:ext uri="{BB962C8B-B14F-4D97-AF65-F5344CB8AC3E}">
        <p14:creationId xmlns:p14="http://schemas.microsoft.com/office/powerpoint/2010/main" val="1849857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a:extLst>
              <a:ext uri="{FF2B5EF4-FFF2-40B4-BE49-F238E27FC236}">
                <a16:creationId xmlns:a16="http://schemas.microsoft.com/office/drawing/2014/main" id="{8219F922-6509-4BD0-92F1-006A2D868F8E}"/>
              </a:ext>
            </a:extLst>
          </p:cNvPr>
          <p:cNvGraphicFramePr>
            <a:graphicFrameLocks noChangeAspect="1"/>
          </p:cNvGraphicFramePr>
          <p:nvPr>
            <p:custDataLst>
              <p:tags r:id="rId2"/>
            </p:custDataLst>
            <p:extLst>
              <p:ext uri="{D42A27DB-BD31-4B8C-83A1-F6EECF244321}">
                <p14:modId xmlns:p14="http://schemas.microsoft.com/office/powerpoint/2010/main" val="5168407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6"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Subtítol 1">
            <a:extLst>
              <a:ext uri="{FF2B5EF4-FFF2-40B4-BE49-F238E27FC236}">
                <a16:creationId xmlns:a16="http://schemas.microsoft.com/office/drawing/2014/main" id="{6E5D0599-7ED4-4E9F-80EF-7AD46D3A754E}"/>
              </a:ext>
            </a:extLst>
          </p:cNvPr>
          <p:cNvSpPr txBox="1">
            <a:spLocks/>
          </p:cNvSpPr>
          <p:nvPr/>
        </p:nvSpPr>
        <p:spPr>
          <a:xfrm>
            <a:off x="365124" y="1806011"/>
            <a:ext cx="11551920" cy="553998"/>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b="1" spc="-150" dirty="0">
                <a:solidFill>
                  <a:srgbClr val="FE0000"/>
                </a:solidFill>
                <a:latin typeface="Century Gothic" panose="020B0502020202020204" pitchFamily="34" charset="0"/>
              </a:rPr>
              <a:t>This information has been prepared and made available as part of the fulfilment of the obligation to publicly provide information on the achievement of waste management objectives, as referred to in Article 22a pt. 5 of the Polish Act on Waste. </a:t>
            </a:r>
          </a:p>
        </p:txBody>
      </p:sp>
      <p:sp>
        <p:nvSpPr>
          <p:cNvPr id="10" name="TextBox 9">
            <a:extLst>
              <a:ext uri="{FF2B5EF4-FFF2-40B4-BE49-F238E27FC236}">
                <a16:creationId xmlns:a16="http://schemas.microsoft.com/office/drawing/2014/main" id="{23DF2751-F1DD-45D3-BF7E-274214FDB545}"/>
              </a:ext>
            </a:extLst>
          </p:cNvPr>
          <p:cNvSpPr txBox="1"/>
          <p:nvPr/>
        </p:nvSpPr>
        <p:spPr>
          <a:xfrm>
            <a:off x="365124" y="2639338"/>
            <a:ext cx="11552238" cy="576293"/>
          </a:xfrm>
          <a:prstGeom prst="rect">
            <a:avLst/>
          </a:prstGeom>
          <a:solidFill>
            <a:srgbClr val="FF0000"/>
          </a:solidFill>
        </p:spPr>
        <p:txBody>
          <a:bodyPr wrap="square" lIns="72000" tIns="72000" rIns="72000" bIns="72000" rtlCol="0">
            <a:spAutoFit/>
          </a:bodyPr>
          <a:lstStyle/>
          <a:p>
            <a:pPr marL="0" marR="0" lvl="0" indent="0" defTabSz="914400" rtl="0" eaLnBrk="1" fontAlgn="auto" latinLnBrk="0" hangingPunct="1">
              <a:lnSpc>
                <a:spcPct val="100000"/>
              </a:lnSpc>
              <a:spcBef>
                <a:spcPts val="0"/>
              </a:spcBef>
              <a:spcAft>
                <a:spcPts val="0"/>
              </a:spcAft>
              <a:buClrTx/>
              <a:buSzPct val="100000"/>
              <a:buFontTx/>
              <a:buNone/>
              <a:tabLst/>
              <a:defRPr/>
            </a:pPr>
            <a:r>
              <a:rPr kumimoji="0" lang="en-US" sz="1400" b="1" i="0" u="none" strike="noStrike" kern="1200" cap="none" spc="0" normalizeH="0" baseline="0" noProof="0" dirty="0">
                <a:ln>
                  <a:noFill/>
                </a:ln>
                <a:solidFill>
                  <a:schemeClr val="bg1"/>
                </a:solidFill>
                <a:effectLst/>
                <a:uLnTx/>
                <a:uFillTx/>
                <a:latin typeface="Century Gothic" panose="020B0502020202020204" pitchFamily="34" charset="0"/>
              </a:rPr>
              <a:t>The Company</a:t>
            </a:r>
            <a:r>
              <a:rPr kumimoji="0" lang="pl-PL" sz="1400" b="1" i="0" u="none" strike="noStrike" kern="1200" cap="none" spc="0" normalizeH="0" baseline="0" noProof="0" dirty="0">
                <a:ln>
                  <a:noFill/>
                </a:ln>
                <a:solidFill>
                  <a:schemeClr val="bg1"/>
                </a:solidFill>
                <a:effectLst/>
                <a:uLnTx/>
                <a:uFillTx/>
                <a:latin typeface="Century Gothic" panose="020B0502020202020204" pitchFamily="34" charset="0"/>
              </a:rPr>
              <a:t>,</a:t>
            </a:r>
            <a:r>
              <a:rPr kumimoji="0" lang="en-US" sz="1400" b="1" i="0" u="none" strike="noStrike" kern="1200" cap="none" spc="0" normalizeH="0" baseline="0" noProof="0" dirty="0">
                <a:ln>
                  <a:noFill/>
                </a:ln>
                <a:solidFill>
                  <a:schemeClr val="bg1"/>
                </a:solidFill>
                <a:effectLst/>
                <a:uLnTx/>
                <a:uFillTx/>
                <a:latin typeface="Century Gothic" panose="020B0502020202020204" pitchFamily="34" charset="0"/>
              </a:rPr>
              <a:t> as an entity introducing products to the market under the extended producer responsibility system in Poland, declares that</a:t>
            </a:r>
            <a:r>
              <a:rPr kumimoji="0" lang="pl-PL" sz="1400" b="1" i="0" u="none" strike="noStrike" kern="1200" cap="none" spc="0" normalizeH="0" baseline="0" noProof="0" dirty="0">
                <a:ln>
                  <a:noFill/>
                </a:ln>
                <a:solidFill>
                  <a:schemeClr val="bg1"/>
                </a:solidFill>
                <a:effectLst/>
                <a:uLnTx/>
                <a:uFillTx/>
                <a:latin typeface="Century Gothic" panose="020B0502020202020204" pitchFamily="34" charset="0"/>
              </a:rPr>
              <a:t>:</a:t>
            </a:r>
            <a:endParaRPr kumimoji="0" lang="en-US" sz="14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14" name="TextBox 6">
            <a:extLst>
              <a:ext uri="{FF2B5EF4-FFF2-40B4-BE49-F238E27FC236}">
                <a16:creationId xmlns:a16="http://schemas.microsoft.com/office/drawing/2014/main" id="{DF356318-614A-4168-98CD-A41CDFE75305}"/>
              </a:ext>
            </a:extLst>
          </p:cNvPr>
          <p:cNvSpPr txBox="1"/>
          <p:nvPr/>
        </p:nvSpPr>
        <p:spPr>
          <a:xfrm>
            <a:off x="365124" y="3404957"/>
            <a:ext cx="11552238" cy="430887"/>
          </a:xfrm>
          <a:prstGeom prst="rect">
            <a:avLst/>
          </a:prstGeom>
          <a:noFill/>
        </p:spPr>
        <p:txBody>
          <a:bodyPr wrap="square" lIns="0" tIns="0" rIns="0" bIns="0" rtlCol="0">
            <a:noAutofit/>
          </a:bodyPr>
          <a:lstStyle/>
          <a:p>
            <a:pPr lvl="0">
              <a:buSzPct val="100000"/>
              <a:defRPr/>
            </a:pPr>
            <a:r>
              <a:rPr kumimoji="0" lang="en-US" sz="1400" b="1" i="0" u="none" strike="noStrike" kern="1200" cap="none" spc="0" normalizeH="0" baseline="0" noProof="0" dirty="0">
                <a:ln>
                  <a:noFill/>
                </a:ln>
                <a:solidFill>
                  <a:srgbClr val="FF0000"/>
                </a:solidFill>
                <a:effectLst/>
                <a:uLnTx/>
                <a:uFillTx/>
                <a:latin typeface="Century Gothic" panose="020B0502020202020204" pitchFamily="34" charset="0"/>
              </a:rPr>
              <a:t>Germans Boada S.A. do not limit the fulfilment of the obligations to cases where the collection and treatment of waste is most profitable</a:t>
            </a:r>
            <a:r>
              <a:rPr kumimoji="0" lang="pl-PL" sz="1400" b="1" i="0" u="none" strike="noStrike" kern="1200" cap="none" spc="0" normalizeH="0" baseline="0" noProof="0" dirty="0">
                <a:ln>
                  <a:noFill/>
                </a:ln>
                <a:solidFill>
                  <a:srgbClr val="FF0000"/>
                </a:solidFill>
                <a:effectLst/>
                <a:uLnTx/>
                <a:uFillTx/>
                <a:latin typeface="Century Gothic" panose="020B0502020202020204" pitchFamily="34" charset="0"/>
              </a:rPr>
              <a:t>;</a:t>
            </a:r>
            <a:r>
              <a:rPr lang="en-US" sz="1400" dirty="0">
                <a:solidFill>
                  <a:srgbClr val="FF0000"/>
                </a:solidFill>
                <a:latin typeface="Century Gothic" panose="020B0502020202020204" pitchFamily="34" charset="0"/>
              </a:rPr>
              <a:t> </a:t>
            </a:r>
            <a:r>
              <a:rPr lang="pl-PL" sz="1400" dirty="0">
                <a:solidFill>
                  <a:srgbClr val="FF0000"/>
                </a:solidFill>
                <a:latin typeface="Century Gothic" panose="020B0502020202020204" pitchFamily="34" charset="0"/>
              </a:rPr>
              <a:t>(</a:t>
            </a:r>
            <a:r>
              <a:rPr lang="en-US" sz="1400" dirty="0">
                <a:solidFill>
                  <a:srgbClr val="FF0000"/>
                </a:solidFill>
                <a:latin typeface="Century Gothic" panose="020B0502020202020204" pitchFamily="34" charset="0"/>
              </a:rPr>
              <a:t>Article 22a</a:t>
            </a:r>
            <a:r>
              <a:rPr lang="pl-PL" sz="1400" dirty="0">
                <a:solidFill>
                  <a:srgbClr val="FF0000"/>
                </a:solidFill>
                <a:latin typeface="Century Gothic" panose="020B0502020202020204" pitchFamily="34" charset="0"/>
              </a:rPr>
              <a:t> pt. 1)</a:t>
            </a:r>
            <a:endParaRPr kumimoji="0" lang="en-US" sz="1400" i="0" u="none" strike="noStrike" kern="1200" cap="none" spc="0" normalizeH="0" baseline="0" noProof="0" dirty="0">
              <a:ln>
                <a:noFill/>
              </a:ln>
              <a:solidFill>
                <a:srgbClr val="FF0000"/>
              </a:solidFill>
              <a:effectLst/>
              <a:uLnTx/>
              <a:uFillTx/>
              <a:latin typeface="Century Gothic" panose="020B0502020202020204" pitchFamily="34" charset="0"/>
            </a:endParaRPr>
          </a:p>
        </p:txBody>
      </p:sp>
      <p:sp>
        <p:nvSpPr>
          <p:cNvPr id="18" name="pole tekstowe 34">
            <a:extLst>
              <a:ext uri="{FF2B5EF4-FFF2-40B4-BE49-F238E27FC236}">
                <a16:creationId xmlns:a16="http://schemas.microsoft.com/office/drawing/2014/main" id="{D99B00FE-42E2-4C9D-B8AA-E787CE72E1A5}"/>
              </a:ext>
            </a:extLst>
          </p:cNvPr>
          <p:cNvSpPr txBox="1"/>
          <p:nvPr/>
        </p:nvSpPr>
        <p:spPr>
          <a:xfrm>
            <a:off x="365124" y="4025170"/>
            <a:ext cx="11552238" cy="430887"/>
          </a:xfrm>
          <a:prstGeom prst="rect">
            <a:avLst/>
          </a:prstGeom>
          <a:noFill/>
        </p:spPr>
        <p:txBody>
          <a:bodyPr wrap="square" lIns="0" tIns="0" rIns="0" bIns="0" rtlCol="0">
            <a:spAutoFit/>
          </a:bodyPr>
          <a:lstStyle/>
          <a:p>
            <a:pPr>
              <a:lnSpc>
                <a:spcPct val="100000"/>
              </a:lnSpc>
              <a:buSzPct val="100000"/>
            </a:pPr>
            <a:r>
              <a:rPr lang="en-US" sz="1400" dirty="0">
                <a:latin typeface="Century Gothic" panose="020B0502020202020204" pitchFamily="34" charset="0"/>
              </a:rPr>
              <a:t>The </a:t>
            </a:r>
            <a:r>
              <a:rPr lang="pl-PL" sz="1400" dirty="0">
                <a:latin typeface="Century Gothic" panose="020B0502020202020204" pitchFamily="34" charset="0"/>
              </a:rPr>
              <a:t>C</a:t>
            </a:r>
            <a:r>
              <a:rPr lang="en-US" sz="1400" dirty="0">
                <a:latin typeface="Century Gothic" panose="020B0502020202020204" pitchFamily="34" charset="0"/>
              </a:rPr>
              <a:t>ompany cooperates only with entities that meet formal and legal requirements for waste management and ensure an appropriate waste management system, even if this cooperation does not bring the greatest financial profit. </a:t>
            </a:r>
            <a:endParaRPr lang="pl-PL" sz="1400" dirty="0">
              <a:latin typeface="Century Gothic" panose="020B0502020202020204" pitchFamily="34" charset="0"/>
            </a:endParaRPr>
          </a:p>
        </p:txBody>
      </p:sp>
      <p:sp>
        <p:nvSpPr>
          <p:cNvPr id="20" name="TextBox 6">
            <a:extLst>
              <a:ext uri="{FF2B5EF4-FFF2-40B4-BE49-F238E27FC236}">
                <a16:creationId xmlns:a16="http://schemas.microsoft.com/office/drawing/2014/main" id="{A36070E5-BD6B-4FD2-9130-A0B3065DB494}"/>
              </a:ext>
            </a:extLst>
          </p:cNvPr>
          <p:cNvSpPr txBox="1"/>
          <p:nvPr/>
        </p:nvSpPr>
        <p:spPr>
          <a:xfrm>
            <a:off x="365124" y="4834709"/>
            <a:ext cx="11552238" cy="430887"/>
          </a:xfrm>
          <a:prstGeom prst="rect">
            <a:avLst/>
          </a:prstGeom>
          <a:noFill/>
        </p:spPr>
        <p:txBody>
          <a:bodyPr wrap="square" lIns="0" tIns="0" rIns="0" bIns="0" rtlCol="0">
            <a:noAutofit/>
          </a:bodyPr>
          <a:lstStyle/>
          <a:p>
            <a:pPr marL="0" marR="0" lvl="0" indent="0" defTabSz="914400" rtl="0" eaLnBrk="1" fontAlgn="auto" latinLnBrk="0" hangingPunct="1">
              <a:lnSpc>
                <a:spcPct val="100000"/>
              </a:lnSpc>
              <a:spcBef>
                <a:spcPts val="0"/>
              </a:spcBef>
              <a:spcAft>
                <a:spcPts val="0"/>
              </a:spcAft>
              <a:buClrTx/>
              <a:buSzPct val="100000"/>
              <a:buFontTx/>
              <a:buNone/>
              <a:tabLst/>
              <a:defRPr/>
            </a:pPr>
            <a:r>
              <a:rPr kumimoji="0" lang="en-US" sz="1400" b="1" i="0" u="none" strike="noStrike" kern="1200" cap="none" spc="0" normalizeH="0" baseline="0" noProof="0" dirty="0">
                <a:ln>
                  <a:noFill/>
                </a:ln>
                <a:solidFill>
                  <a:srgbClr val="FF0000"/>
                </a:solidFill>
                <a:effectLst/>
                <a:uLnTx/>
                <a:uFillTx/>
                <a:latin typeface="Century Gothic" panose="020B0502020202020204" pitchFamily="34" charset="0"/>
              </a:rPr>
              <a:t>Germans Boada S.A</a:t>
            </a:r>
            <a:r>
              <a:rPr kumimoji="0" lang="pl-PL" sz="1400" b="1" i="0" u="none" strike="noStrike" kern="1200" cap="none" spc="0" normalizeH="0" baseline="0" noProof="0" dirty="0">
                <a:ln>
                  <a:noFill/>
                </a:ln>
                <a:solidFill>
                  <a:srgbClr val="FF0000"/>
                </a:solidFill>
                <a:effectLst/>
                <a:uLnTx/>
                <a:uFillTx/>
                <a:latin typeface="Century Gothic" panose="020B0502020202020204" pitchFamily="34" charset="0"/>
              </a:rPr>
              <a:t>. </a:t>
            </a:r>
            <a:r>
              <a:rPr kumimoji="0" lang="en-US" sz="1400" b="1" i="0" u="none" strike="noStrike" kern="1200" cap="none" spc="0" normalizeH="0" baseline="0" noProof="0" dirty="0">
                <a:ln>
                  <a:noFill/>
                </a:ln>
                <a:solidFill>
                  <a:srgbClr val="FF0000"/>
                </a:solidFill>
                <a:effectLst/>
                <a:uLnTx/>
                <a:uFillTx/>
                <a:latin typeface="Century Gothic" panose="020B0502020202020204" pitchFamily="34" charset="0"/>
              </a:rPr>
              <a:t>ensures appropriate availability of a waste collection system in the area in which it is placing products on the market;</a:t>
            </a:r>
            <a:r>
              <a:rPr kumimoji="0" lang="pl-PL" sz="1400" b="1" i="0" u="none" strike="noStrike" kern="1200" cap="none" spc="0" normalizeH="0" baseline="0" noProof="0" dirty="0">
                <a:ln>
                  <a:noFill/>
                </a:ln>
                <a:solidFill>
                  <a:srgbClr val="FF0000"/>
                </a:solidFill>
                <a:effectLst/>
                <a:uLnTx/>
                <a:uFillTx/>
                <a:latin typeface="Century Gothic" panose="020B0502020202020204" pitchFamily="34" charset="0"/>
              </a:rPr>
              <a:t> </a:t>
            </a:r>
            <a:r>
              <a:rPr lang="pl-PL" sz="1400" dirty="0">
                <a:solidFill>
                  <a:srgbClr val="FF0000"/>
                </a:solidFill>
                <a:latin typeface="Century Gothic" panose="020B0502020202020204" pitchFamily="34" charset="0"/>
              </a:rPr>
              <a:t>(</a:t>
            </a:r>
            <a:r>
              <a:rPr lang="en-US" sz="1400" dirty="0">
                <a:solidFill>
                  <a:srgbClr val="FF0000"/>
                </a:solidFill>
                <a:latin typeface="Century Gothic" panose="020B0502020202020204" pitchFamily="34" charset="0"/>
              </a:rPr>
              <a:t>Article 22a</a:t>
            </a:r>
            <a:r>
              <a:rPr lang="pl-PL" sz="1400" dirty="0">
                <a:solidFill>
                  <a:srgbClr val="FF0000"/>
                </a:solidFill>
                <a:latin typeface="Century Gothic" panose="020B0502020202020204" pitchFamily="34" charset="0"/>
              </a:rPr>
              <a:t> pt. 2</a:t>
            </a:r>
            <a:r>
              <a:rPr lang="en-US" sz="1400" dirty="0">
                <a:solidFill>
                  <a:srgbClr val="FF0000"/>
                </a:solidFill>
                <a:latin typeface="Century Gothic" panose="020B0502020202020204" pitchFamily="34" charset="0"/>
              </a:rPr>
              <a:t>)</a:t>
            </a:r>
            <a:endParaRPr kumimoji="0" lang="en-US" sz="1400" i="0" u="none" strike="noStrike" kern="1200" cap="none" spc="0" normalizeH="0" baseline="0" noProof="0" dirty="0">
              <a:ln>
                <a:noFill/>
              </a:ln>
              <a:solidFill>
                <a:srgbClr val="FF0000"/>
              </a:solidFill>
              <a:effectLst/>
              <a:uLnTx/>
              <a:uFillTx/>
              <a:latin typeface="Century Gothic" panose="020B0502020202020204" pitchFamily="34" charset="0"/>
            </a:endParaRPr>
          </a:p>
        </p:txBody>
      </p:sp>
      <p:sp>
        <p:nvSpPr>
          <p:cNvPr id="24" name="pole tekstowe 46">
            <a:extLst>
              <a:ext uri="{FF2B5EF4-FFF2-40B4-BE49-F238E27FC236}">
                <a16:creationId xmlns:a16="http://schemas.microsoft.com/office/drawing/2014/main" id="{5E500AE2-E3E6-4AA3-8B09-68881244385C}"/>
              </a:ext>
            </a:extLst>
          </p:cNvPr>
          <p:cNvSpPr txBox="1"/>
          <p:nvPr/>
        </p:nvSpPr>
        <p:spPr>
          <a:xfrm>
            <a:off x="365124" y="5454920"/>
            <a:ext cx="11552238" cy="861774"/>
          </a:xfrm>
          <a:prstGeom prst="rect">
            <a:avLst/>
          </a:prstGeom>
          <a:noFill/>
        </p:spPr>
        <p:txBody>
          <a:bodyPr wrap="square" lIns="0" tIns="0" rIns="0" bIns="0" rtlCol="0">
            <a:spAutoFit/>
          </a:bodyPr>
          <a:lstStyle/>
          <a:p>
            <a:pPr>
              <a:lnSpc>
                <a:spcPct val="100000"/>
              </a:lnSpc>
              <a:buSzPct val="100000"/>
            </a:pPr>
            <a:r>
              <a:rPr lang="en-US" sz="1400" dirty="0">
                <a:latin typeface="Century Gothic" panose="020B0502020202020204" pitchFamily="34" charset="0"/>
              </a:rPr>
              <a:t>Waste generated in connection with the Company's business activity is collected selectively and transferred to authorized entities for further management in accordance with the applicable legal requirements. </a:t>
            </a:r>
            <a:endParaRPr lang="pl-PL" sz="1400" dirty="0">
              <a:latin typeface="Century Gothic" panose="020B0502020202020204" pitchFamily="34" charset="0"/>
            </a:endParaRPr>
          </a:p>
          <a:p>
            <a:pPr>
              <a:lnSpc>
                <a:spcPct val="100000"/>
              </a:lnSpc>
              <a:buSzPct val="100000"/>
            </a:pPr>
            <a:endParaRPr lang="pl-PL" sz="1400" dirty="0">
              <a:latin typeface="Century Gothic" panose="020B0502020202020204" pitchFamily="34" charset="0"/>
            </a:endParaRPr>
          </a:p>
          <a:p>
            <a:pPr>
              <a:lnSpc>
                <a:spcPct val="100000"/>
              </a:lnSpc>
              <a:buSzPct val="100000"/>
            </a:pPr>
            <a:r>
              <a:rPr lang="pl-PL" sz="1400" dirty="0">
                <a:latin typeface="Century Gothic" panose="020B0502020202020204" pitchFamily="34" charset="0"/>
              </a:rPr>
              <a:t>In </a:t>
            </a:r>
            <a:r>
              <a:rPr lang="en-US" sz="1400" dirty="0">
                <a:latin typeface="Century Gothic" panose="020B0502020202020204" pitchFamily="34" charset="0"/>
              </a:rPr>
              <a:t>other</a:t>
            </a:r>
            <a:r>
              <a:rPr lang="pl-PL" sz="1400" dirty="0">
                <a:latin typeface="Century Gothic" panose="020B0502020202020204" pitchFamily="34" charset="0"/>
              </a:rPr>
              <a:t> </a:t>
            </a:r>
            <a:r>
              <a:rPr lang="en-US" sz="1400" dirty="0">
                <a:latin typeface="Century Gothic" panose="020B0502020202020204" pitchFamily="34" charset="0"/>
              </a:rPr>
              <a:t>cases</a:t>
            </a:r>
            <a:r>
              <a:rPr lang="pl-PL" sz="1400" dirty="0">
                <a:latin typeface="Century Gothic" panose="020B0502020202020204" pitchFamily="34" charset="0"/>
              </a:rPr>
              <a:t>, </a:t>
            </a:r>
            <a:r>
              <a:rPr lang="en-US" sz="1400" dirty="0">
                <a:latin typeface="Century Gothic" panose="020B0502020202020204" pitchFamily="34" charset="0"/>
              </a:rPr>
              <a:t>the Company pays the annually required product fee</a:t>
            </a:r>
            <a:r>
              <a:rPr lang="pl-PL" sz="1400" dirty="0">
                <a:latin typeface="Century Gothic" panose="020B0502020202020204" pitchFamily="34" charset="0"/>
              </a:rPr>
              <a:t> to</a:t>
            </a:r>
            <a:r>
              <a:rPr lang="en-US" sz="1400" dirty="0">
                <a:latin typeface="Century Gothic" panose="020B0502020202020204" pitchFamily="34" charset="0"/>
              </a:rPr>
              <a:t> financially support the waste collection system</a:t>
            </a:r>
            <a:r>
              <a:rPr lang="pl-PL" sz="1400" dirty="0">
                <a:latin typeface="Century Gothic" panose="020B0502020202020204" pitchFamily="34" charset="0"/>
              </a:rPr>
              <a:t>.</a:t>
            </a:r>
          </a:p>
        </p:txBody>
      </p:sp>
      <p:cxnSp>
        <p:nvCxnSpPr>
          <p:cNvPr id="29" name="Straight Connector 28">
            <a:extLst>
              <a:ext uri="{FF2B5EF4-FFF2-40B4-BE49-F238E27FC236}">
                <a16:creationId xmlns:a16="http://schemas.microsoft.com/office/drawing/2014/main" id="{16F4C9C2-1349-41BE-BDFF-8382D43182EC}"/>
              </a:ext>
            </a:extLst>
          </p:cNvPr>
          <p:cNvCxnSpPr>
            <a:cxnSpLocks/>
          </p:cNvCxnSpPr>
          <p:nvPr/>
        </p:nvCxnSpPr>
        <p:spPr>
          <a:xfrm>
            <a:off x="365124" y="4645383"/>
            <a:ext cx="11551920" cy="0"/>
          </a:xfrm>
          <a:prstGeom prst="line">
            <a:avLst/>
          </a:prstGeom>
          <a:ln>
            <a:solidFill>
              <a:srgbClr val="E3051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686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3655BA6-76F2-4DED-A695-29A66B81FDBC}"/>
              </a:ext>
            </a:extLst>
          </p:cNvPr>
          <p:cNvGraphicFramePr>
            <a:graphicFrameLocks noChangeAspect="1"/>
          </p:cNvGraphicFramePr>
          <p:nvPr>
            <p:custDataLst>
              <p:tags r:id="rId2"/>
            </p:custDataLst>
            <p:extLst>
              <p:ext uri="{D42A27DB-BD31-4B8C-83A1-F6EECF244321}">
                <p14:modId xmlns:p14="http://schemas.microsoft.com/office/powerpoint/2010/main" val="24703038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9"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8" name="TextBox 6">
            <a:extLst>
              <a:ext uri="{FF2B5EF4-FFF2-40B4-BE49-F238E27FC236}">
                <a16:creationId xmlns:a16="http://schemas.microsoft.com/office/drawing/2014/main" id="{EDFDFA28-66EA-4841-9DA3-B600AB11AC53}"/>
              </a:ext>
            </a:extLst>
          </p:cNvPr>
          <p:cNvSpPr txBox="1"/>
          <p:nvPr/>
        </p:nvSpPr>
        <p:spPr>
          <a:xfrm>
            <a:off x="365124" y="1950107"/>
            <a:ext cx="11722798" cy="215444"/>
          </a:xfrm>
          <a:prstGeom prst="rect">
            <a:avLst/>
          </a:prstGeom>
          <a:noFill/>
        </p:spPr>
        <p:txBody>
          <a:bodyPr wrap="square" lIns="0" tIns="0" rIns="0" bIns="0" rtlCol="0">
            <a:spAutoFit/>
          </a:bodyPr>
          <a:lstStyle/>
          <a:p>
            <a:pPr lvl="0">
              <a:buSzPct val="100000"/>
              <a:defRPr/>
            </a:pPr>
            <a:r>
              <a:rPr lang="en-US" sz="1400" b="1" dirty="0">
                <a:solidFill>
                  <a:srgbClr val="FF0000"/>
                </a:solidFill>
                <a:latin typeface="Century Gothic" panose="020B0502020202020204" pitchFamily="34" charset="0"/>
              </a:rPr>
              <a:t>Germans Boada S.A. has the financial and organizational resources necessary to perform its obligations; </a:t>
            </a:r>
            <a:r>
              <a:rPr lang="en-US" sz="1400" dirty="0">
                <a:solidFill>
                  <a:srgbClr val="FF0000"/>
                </a:solidFill>
                <a:latin typeface="Century Gothic" panose="020B0502020202020204" pitchFamily="34" charset="0"/>
              </a:rPr>
              <a:t>(Article 22a pt. 3)</a:t>
            </a:r>
          </a:p>
        </p:txBody>
      </p:sp>
      <p:sp>
        <p:nvSpPr>
          <p:cNvPr id="39" name="pole tekstowe 34">
            <a:extLst>
              <a:ext uri="{FF2B5EF4-FFF2-40B4-BE49-F238E27FC236}">
                <a16:creationId xmlns:a16="http://schemas.microsoft.com/office/drawing/2014/main" id="{B075CD46-3FEE-498A-AF93-9C7D5136493D}"/>
              </a:ext>
            </a:extLst>
          </p:cNvPr>
          <p:cNvSpPr txBox="1"/>
          <p:nvPr/>
        </p:nvSpPr>
        <p:spPr>
          <a:xfrm>
            <a:off x="365124" y="2465245"/>
            <a:ext cx="11552238" cy="1077218"/>
          </a:xfrm>
          <a:prstGeom prst="rect">
            <a:avLst/>
          </a:prstGeom>
          <a:noFill/>
        </p:spPr>
        <p:txBody>
          <a:bodyPr wrap="square" lIns="0" tIns="0" rIns="0" bIns="0" rtlCol="0">
            <a:spAutoFit/>
          </a:bodyPr>
          <a:lstStyle/>
          <a:p>
            <a:pPr>
              <a:lnSpc>
                <a:spcPct val="100000"/>
              </a:lnSpc>
              <a:buSzPct val="100000"/>
            </a:pPr>
            <a:r>
              <a:rPr lang="en-US" sz="1400" dirty="0">
                <a:latin typeface="Century Gothic" panose="020B0502020202020204" pitchFamily="34" charset="0"/>
              </a:rPr>
              <a:t>The Company is financially responsible for all the obligations imposed on it under waste management regulations and allocates the necessary resources to manage the waste generated in the course of its operations.</a:t>
            </a:r>
          </a:p>
          <a:p>
            <a:pPr>
              <a:lnSpc>
                <a:spcPct val="100000"/>
              </a:lnSpc>
              <a:buSzPct val="100000"/>
            </a:pPr>
            <a:endParaRPr lang="en-US" sz="1400" dirty="0">
              <a:latin typeface="Century Gothic" panose="020B0502020202020204" pitchFamily="34" charset="0"/>
            </a:endParaRPr>
          </a:p>
          <a:p>
            <a:pPr>
              <a:lnSpc>
                <a:spcPct val="100000"/>
              </a:lnSpc>
              <a:buSzPct val="100000"/>
            </a:pPr>
            <a:r>
              <a:rPr lang="en-US" sz="1400" dirty="0">
                <a:latin typeface="Century Gothic" panose="020B0502020202020204" pitchFamily="34" charset="0"/>
              </a:rPr>
              <a:t>In addition, the Company complies with its obligation to conduct public education campaigns and educational activities on proper waste management in accordance with Article 19 (4) of the Packaging and Packaging Waste Management Act.</a:t>
            </a:r>
          </a:p>
        </p:txBody>
      </p:sp>
      <p:cxnSp>
        <p:nvCxnSpPr>
          <p:cNvPr id="40" name="Straight Connector 39">
            <a:extLst>
              <a:ext uri="{FF2B5EF4-FFF2-40B4-BE49-F238E27FC236}">
                <a16:creationId xmlns:a16="http://schemas.microsoft.com/office/drawing/2014/main" id="{F470D4D5-8A28-43DA-A7B7-FA9FAD9E4F78}"/>
              </a:ext>
            </a:extLst>
          </p:cNvPr>
          <p:cNvCxnSpPr>
            <a:cxnSpLocks/>
          </p:cNvCxnSpPr>
          <p:nvPr/>
        </p:nvCxnSpPr>
        <p:spPr>
          <a:xfrm>
            <a:off x="365124" y="3842157"/>
            <a:ext cx="11551920" cy="0"/>
          </a:xfrm>
          <a:prstGeom prst="line">
            <a:avLst/>
          </a:prstGeom>
          <a:ln>
            <a:solidFill>
              <a:srgbClr val="E30514"/>
            </a:solidFill>
          </a:ln>
        </p:spPr>
        <p:style>
          <a:lnRef idx="1">
            <a:schemeClr val="accent1"/>
          </a:lnRef>
          <a:fillRef idx="0">
            <a:schemeClr val="accent1"/>
          </a:fillRef>
          <a:effectRef idx="0">
            <a:schemeClr val="accent1"/>
          </a:effectRef>
          <a:fontRef idx="minor">
            <a:schemeClr val="tx1"/>
          </a:fontRef>
        </p:style>
      </p:cxnSp>
      <p:sp>
        <p:nvSpPr>
          <p:cNvPr id="41" name="TextBox 6">
            <a:extLst>
              <a:ext uri="{FF2B5EF4-FFF2-40B4-BE49-F238E27FC236}">
                <a16:creationId xmlns:a16="http://schemas.microsoft.com/office/drawing/2014/main" id="{E5740BFA-0267-4E87-8DFD-C76C00F4CB0D}"/>
              </a:ext>
            </a:extLst>
          </p:cNvPr>
          <p:cNvSpPr txBox="1"/>
          <p:nvPr/>
        </p:nvSpPr>
        <p:spPr>
          <a:xfrm>
            <a:off x="365124" y="4141851"/>
            <a:ext cx="11722798" cy="646331"/>
          </a:xfrm>
          <a:prstGeom prst="rect">
            <a:avLst/>
          </a:prstGeom>
          <a:noFill/>
        </p:spPr>
        <p:txBody>
          <a:bodyPr wrap="square" lIns="0" tIns="0" rIns="0" bIns="0" rtlCol="0">
            <a:spAutoFit/>
          </a:bodyPr>
          <a:lstStyle/>
          <a:p>
            <a:pPr>
              <a:buSzPct val="100000"/>
              <a:defRPr/>
            </a:pPr>
            <a:r>
              <a:rPr lang="en-US" sz="1400" b="1" dirty="0">
                <a:solidFill>
                  <a:srgbClr val="FF0000"/>
                </a:solidFill>
                <a:latin typeface="Century Gothic" panose="020B0502020202020204" pitchFamily="34" charset="0"/>
              </a:rPr>
              <a:t>Germans Boada S.A. applies self-control mechanisms, in particular audits, for the management of the finances allocated to the obligations, the collection of data and the preparation of reports on the products placed on the market and the collection and treatment of waste generated from the products; </a:t>
            </a:r>
            <a:r>
              <a:rPr lang="en-US" sz="1400" dirty="0">
                <a:solidFill>
                  <a:srgbClr val="FF0000"/>
                </a:solidFill>
                <a:latin typeface="Century Gothic" panose="020B0502020202020204" pitchFamily="34" charset="0"/>
              </a:rPr>
              <a:t>(Article 22a pt. 4)</a:t>
            </a:r>
          </a:p>
        </p:txBody>
      </p:sp>
      <p:sp>
        <p:nvSpPr>
          <p:cNvPr id="42" name="pole tekstowe 34">
            <a:extLst>
              <a:ext uri="{FF2B5EF4-FFF2-40B4-BE49-F238E27FC236}">
                <a16:creationId xmlns:a16="http://schemas.microsoft.com/office/drawing/2014/main" id="{44E3C6AD-6762-4D1E-B404-348ACB5BA70C}"/>
              </a:ext>
            </a:extLst>
          </p:cNvPr>
          <p:cNvSpPr txBox="1"/>
          <p:nvPr/>
        </p:nvSpPr>
        <p:spPr>
          <a:xfrm>
            <a:off x="365124" y="5087875"/>
            <a:ext cx="11552238" cy="430887"/>
          </a:xfrm>
          <a:prstGeom prst="rect">
            <a:avLst/>
          </a:prstGeom>
          <a:noFill/>
        </p:spPr>
        <p:txBody>
          <a:bodyPr wrap="square" lIns="0" tIns="0" rIns="0" bIns="0" rtlCol="0">
            <a:spAutoFit/>
          </a:bodyPr>
          <a:lstStyle/>
          <a:p>
            <a:pPr>
              <a:lnSpc>
                <a:spcPct val="100000"/>
              </a:lnSpc>
              <a:buSzPct val="100000"/>
            </a:pPr>
            <a:r>
              <a:rPr lang="en-US" sz="1400" dirty="0">
                <a:latin typeface="Century Gothic" panose="020B0502020202020204" pitchFamily="34" charset="0"/>
              </a:rPr>
              <a:t>Germans Boada has an entry in the Database on products, packaging and waste management (BDO) and fulfils its reporting obligation through the BDO system in accordance with Article 73 (1) of the Waste Act.</a:t>
            </a:r>
          </a:p>
        </p:txBody>
      </p:sp>
    </p:spTree>
    <p:extLst>
      <p:ext uri="{BB962C8B-B14F-4D97-AF65-F5344CB8AC3E}">
        <p14:creationId xmlns:p14="http://schemas.microsoft.com/office/powerpoint/2010/main" val="1808052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A172495-4AFC-40B1-B388-34BFD0DF75D9}"/>
              </a:ext>
            </a:extLst>
          </p:cNvPr>
          <p:cNvSpPr txBox="1"/>
          <p:nvPr/>
        </p:nvSpPr>
        <p:spPr>
          <a:xfrm>
            <a:off x="601687" y="3347236"/>
            <a:ext cx="7581614" cy="2657138"/>
          </a:xfrm>
          <a:prstGeom prst="rect">
            <a:avLst/>
          </a:prstGeom>
          <a:noFill/>
        </p:spPr>
        <p:txBody>
          <a:bodyPr wrap="square" lIns="91440" tIns="45720" rIns="91440" bIns="45720" rtlCol="0" anchor="t">
            <a:spAutoFit/>
          </a:bodyPr>
          <a:lstStyle/>
          <a:p>
            <a:pPr>
              <a:lnSpc>
                <a:spcPts val="5000"/>
              </a:lnSpc>
            </a:pPr>
            <a:r>
              <a:rPr lang="pl-PL" sz="4800" b="0" i="0" dirty="0">
                <a:solidFill>
                  <a:srgbClr val="000000"/>
                </a:solidFill>
                <a:effectLst/>
                <a:latin typeface="Impact"/>
              </a:rPr>
              <a:t>Informacja o realizacji celów w zakresie gospodarowania odpadami</a:t>
            </a:r>
            <a:br>
              <a:rPr lang="pl-PL" sz="4800" b="0" i="0" dirty="0">
                <a:solidFill>
                  <a:srgbClr val="000000"/>
                </a:solidFill>
                <a:effectLst/>
                <a:latin typeface="Impact"/>
              </a:rPr>
            </a:br>
            <a:endParaRPr lang="pl-PL" sz="4800" b="0" i="0" dirty="0">
              <a:solidFill>
                <a:srgbClr val="000000"/>
              </a:solidFill>
              <a:effectLst/>
              <a:latin typeface="Impact"/>
            </a:endParaRPr>
          </a:p>
        </p:txBody>
      </p:sp>
    </p:spTree>
    <p:extLst>
      <p:ext uri="{BB962C8B-B14F-4D97-AF65-F5344CB8AC3E}">
        <p14:creationId xmlns:p14="http://schemas.microsoft.com/office/powerpoint/2010/main" val="698869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a:extLst>
              <a:ext uri="{FF2B5EF4-FFF2-40B4-BE49-F238E27FC236}">
                <a16:creationId xmlns:a16="http://schemas.microsoft.com/office/drawing/2014/main" id="{8219F922-6509-4BD0-92F1-006A2D868F8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2" name="think-cell Slide" r:id="rId4" imgW="473" imgH="476" progId="TCLayout.ActiveDocument.1">
                  <p:embed/>
                </p:oleObj>
              </mc:Choice>
              <mc:Fallback>
                <p:oleObj name="think-cell Slide" r:id="rId4" imgW="473" imgH="476" progId="TCLayout.ActiveDocument.1">
                  <p:embed/>
                  <p:pic>
                    <p:nvPicPr>
                      <p:cNvPr id="25" name="Object 24" hidden="1">
                        <a:extLst>
                          <a:ext uri="{FF2B5EF4-FFF2-40B4-BE49-F238E27FC236}">
                            <a16:creationId xmlns:a16="http://schemas.microsoft.com/office/drawing/2014/main" id="{8219F922-6509-4BD0-92F1-006A2D868F8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Subtítol 1">
            <a:extLst>
              <a:ext uri="{FF2B5EF4-FFF2-40B4-BE49-F238E27FC236}">
                <a16:creationId xmlns:a16="http://schemas.microsoft.com/office/drawing/2014/main" id="{6E5D0599-7ED4-4E9F-80EF-7AD46D3A754E}"/>
              </a:ext>
            </a:extLst>
          </p:cNvPr>
          <p:cNvSpPr txBox="1">
            <a:spLocks/>
          </p:cNvSpPr>
          <p:nvPr/>
        </p:nvSpPr>
        <p:spPr>
          <a:xfrm>
            <a:off x="365124" y="1765439"/>
            <a:ext cx="11551920" cy="553998"/>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SzPct val="100000"/>
              <a:buNone/>
              <a:defRPr/>
            </a:pPr>
            <a:r>
              <a:rPr lang="pl-PL" sz="1800" b="1" spc="-150" dirty="0">
                <a:solidFill>
                  <a:srgbClr val="FE0000"/>
                </a:solidFill>
                <a:latin typeface="Century Gothic" panose="020B0502020202020204" pitchFamily="34" charset="0"/>
              </a:rPr>
              <a:t>Niniejsza informacja została przygotowana i udostępniona w ramach realizacji obowiązku publicznego udostępniania informacji o osiągnięciu celów w zakresie gospodarki odpadami, o którym mowa w art. 22a pkt. 5 ustawy o odpadach¹. </a:t>
            </a:r>
          </a:p>
        </p:txBody>
      </p:sp>
      <p:sp>
        <p:nvSpPr>
          <p:cNvPr id="10" name="TextBox 9">
            <a:extLst>
              <a:ext uri="{FF2B5EF4-FFF2-40B4-BE49-F238E27FC236}">
                <a16:creationId xmlns:a16="http://schemas.microsoft.com/office/drawing/2014/main" id="{23DF2751-F1DD-45D3-BF7E-274214FDB545}"/>
              </a:ext>
            </a:extLst>
          </p:cNvPr>
          <p:cNvSpPr txBox="1"/>
          <p:nvPr/>
        </p:nvSpPr>
        <p:spPr>
          <a:xfrm>
            <a:off x="365124" y="2573567"/>
            <a:ext cx="11552238" cy="576293"/>
          </a:xfrm>
          <a:prstGeom prst="rect">
            <a:avLst/>
          </a:prstGeom>
          <a:solidFill>
            <a:srgbClr val="FF0000"/>
          </a:solidFill>
        </p:spPr>
        <p:txBody>
          <a:bodyPr wrap="square" lIns="72000" tIns="72000" rIns="72000" bIns="72000" rtlCol="0">
            <a:spAutoFit/>
          </a:bodyPr>
          <a:lstStyle/>
          <a:p>
            <a:pPr marL="0" marR="0" lvl="0" indent="0" defTabSz="914400" rtl="0" eaLnBrk="1" fontAlgn="auto" latinLnBrk="0" hangingPunct="1">
              <a:lnSpc>
                <a:spcPct val="100000"/>
              </a:lnSpc>
              <a:spcBef>
                <a:spcPts val="0"/>
              </a:spcBef>
              <a:spcAft>
                <a:spcPts val="0"/>
              </a:spcAft>
              <a:buClrTx/>
              <a:buSzPct val="100000"/>
              <a:buFontTx/>
              <a:buNone/>
              <a:tabLst/>
              <a:defRPr/>
            </a:pPr>
            <a:r>
              <a:rPr kumimoji="0" lang="pl-PL" sz="1400" b="1" i="0" u="none" strike="noStrike" kern="1200" cap="none" spc="0" normalizeH="0" baseline="0" noProof="0" dirty="0">
                <a:ln>
                  <a:noFill/>
                </a:ln>
                <a:solidFill>
                  <a:schemeClr val="bg1"/>
                </a:solidFill>
                <a:effectLst/>
                <a:uLnTx/>
                <a:uFillTx/>
                <a:latin typeface="Century Gothic" panose="020B0502020202020204" pitchFamily="34" charset="0"/>
              </a:rPr>
              <a:t>Spółka jako podmiot wprowadzający na rynek produkty do obrotu na terytorium kraju, w ramach systemu rozszerzonej odpowiedzialności producenta oświadcza, iż:</a:t>
            </a:r>
          </a:p>
        </p:txBody>
      </p:sp>
      <p:sp>
        <p:nvSpPr>
          <p:cNvPr id="14" name="TextBox 6">
            <a:extLst>
              <a:ext uri="{FF2B5EF4-FFF2-40B4-BE49-F238E27FC236}">
                <a16:creationId xmlns:a16="http://schemas.microsoft.com/office/drawing/2014/main" id="{DF356318-614A-4168-98CD-A41CDFE75305}"/>
              </a:ext>
            </a:extLst>
          </p:cNvPr>
          <p:cNvSpPr txBox="1"/>
          <p:nvPr/>
        </p:nvSpPr>
        <p:spPr>
          <a:xfrm>
            <a:off x="365124" y="3219322"/>
            <a:ext cx="11552238" cy="430887"/>
          </a:xfrm>
          <a:prstGeom prst="rect">
            <a:avLst/>
          </a:prstGeom>
          <a:noFill/>
        </p:spPr>
        <p:txBody>
          <a:bodyPr wrap="square" lIns="0" tIns="0" rIns="0" bIns="0" rtlCol="0">
            <a:noAutofit/>
          </a:bodyPr>
          <a:lstStyle/>
          <a:p>
            <a:pPr lvl="0">
              <a:buSzPct val="100000"/>
              <a:defRPr/>
            </a:pPr>
            <a:r>
              <a:rPr kumimoji="0" lang="pl-PL" sz="1400" b="1" i="0" u="none" strike="noStrike" kern="1200" cap="none" spc="0" normalizeH="0" baseline="0" noProof="0" dirty="0">
                <a:ln>
                  <a:noFill/>
                </a:ln>
                <a:solidFill>
                  <a:srgbClr val="FF0000"/>
                </a:solidFill>
                <a:effectLst/>
                <a:uLnTx/>
                <a:uFillTx/>
                <a:latin typeface="Century Gothic" panose="020B0502020202020204" pitchFamily="34" charset="0"/>
              </a:rPr>
              <a:t>Germans Boada S.A. nie ogranicza wykonywania obowiązków do przypadków, w których zbieranie i przetwarzanie odpadów przynosi największe zyski; </a:t>
            </a:r>
            <a:r>
              <a:rPr lang="pl-PL" sz="1400" dirty="0">
                <a:solidFill>
                  <a:srgbClr val="FF0000"/>
                </a:solidFill>
                <a:latin typeface="Century Gothic" panose="020B0502020202020204" pitchFamily="34" charset="0"/>
              </a:rPr>
              <a:t>(art. 22a pkt. 1)</a:t>
            </a:r>
          </a:p>
        </p:txBody>
      </p:sp>
      <p:sp>
        <p:nvSpPr>
          <p:cNvPr id="18" name="pole tekstowe 34">
            <a:extLst>
              <a:ext uri="{FF2B5EF4-FFF2-40B4-BE49-F238E27FC236}">
                <a16:creationId xmlns:a16="http://schemas.microsoft.com/office/drawing/2014/main" id="{D99B00FE-42E2-4C9D-B8AA-E787CE72E1A5}"/>
              </a:ext>
            </a:extLst>
          </p:cNvPr>
          <p:cNvSpPr txBox="1"/>
          <p:nvPr/>
        </p:nvSpPr>
        <p:spPr>
          <a:xfrm>
            <a:off x="365124" y="3719671"/>
            <a:ext cx="11552238" cy="430887"/>
          </a:xfrm>
          <a:prstGeom prst="rect">
            <a:avLst/>
          </a:prstGeom>
          <a:noFill/>
        </p:spPr>
        <p:txBody>
          <a:bodyPr wrap="square" lIns="0" tIns="0" rIns="0" bIns="0" rtlCol="0">
            <a:spAutoFit/>
          </a:bodyPr>
          <a:lstStyle/>
          <a:p>
            <a:pPr>
              <a:lnSpc>
                <a:spcPct val="100000"/>
              </a:lnSpc>
              <a:buSzPct val="100000"/>
            </a:pPr>
            <a:r>
              <a:rPr lang="pl-PL" sz="1400" dirty="0">
                <a:latin typeface="Century Gothic" panose="020B0502020202020204" pitchFamily="34" charset="0"/>
              </a:rPr>
              <a:t>Spółka współpracuje tylko z podmiotami, które spełniają wymogi formalno-prawne w zakresie gospodarki odpadami i zapewniają odpowiedni system gospodarki odpadami, nawet jeśli współpraca ta nie przynosi największych korzyści finansowych. </a:t>
            </a:r>
          </a:p>
        </p:txBody>
      </p:sp>
      <p:sp>
        <p:nvSpPr>
          <p:cNvPr id="20" name="TextBox 6">
            <a:extLst>
              <a:ext uri="{FF2B5EF4-FFF2-40B4-BE49-F238E27FC236}">
                <a16:creationId xmlns:a16="http://schemas.microsoft.com/office/drawing/2014/main" id="{A36070E5-BD6B-4FD2-9130-A0B3065DB494}"/>
              </a:ext>
            </a:extLst>
          </p:cNvPr>
          <p:cNvSpPr txBox="1"/>
          <p:nvPr/>
        </p:nvSpPr>
        <p:spPr>
          <a:xfrm>
            <a:off x="365124" y="4289482"/>
            <a:ext cx="11552238" cy="430887"/>
          </a:xfrm>
          <a:prstGeom prst="rect">
            <a:avLst/>
          </a:prstGeom>
          <a:noFill/>
        </p:spPr>
        <p:txBody>
          <a:bodyPr wrap="square" lIns="0" tIns="0" rIns="0" bIns="0" rtlCol="0">
            <a:noAutofit/>
          </a:bodyPr>
          <a:lstStyle/>
          <a:p>
            <a:pPr marL="0" marR="0" lvl="0" indent="0" defTabSz="914400" rtl="0" eaLnBrk="1" fontAlgn="auto" latinLnBrk="0" hangingPunct="1">
              <a:lnSpc>
                <a:spcPct val="100000"/>
              </a:lnSpc>
              <a:spcBef>
                <a:spcPts val="0"/>
              </a:spcBef>
              <a:spcAft>
                <a:spcPts val="0"/>
              </a:spcAft>
              <a:buClrTx/>
              <a:buSzPct val="100000"/>
              <a:buFontTx/>
              <a:buNone/>
              <a:tabLst/>
              <a:defRPr/>
            </a:pPr>
            <a:r>
              <a:rPr kumimoji="0" lang="pl-PL" sz="1400" b="1" i="0" u="none" strike="noStrike" kern="1200" cap="none" spc="0" normalizeH="0" baseline="0" noProof="0" dirty="0">
                <a:ln>
                  <a:noFill/>
                </a:ln>
                <a:solidFill>
                  <a:srgbClr val="FF0000"/>
                </a:solidFill>
                <a:effectLst/>
                <a:uLnTx/>
                <a:uFillTx/>
                <a:latin typeface="Century Gothic" panose="020B0502020202020204" pitchFamily="34" charset="0"/>
              </a:rPr>
              <a:t>Germans Boada S.A. zapewnia odpowiednią dostępność systemu zbierania odpadów na obszarze, na którym wprowadza produkty do obrotu; </a:t>
            </a:r>
            <a:r>
              <a:rPr lang="pl-PL" sz="1400" dirty="0">
                <a:solidFill>
                  <a:srgbClr val="FF0000"/>
                </a:solidFill>
                <a:latin typeface="Century Gothic" panose="020B0502020202020204" pitchFamily="34" charset="0"/>
              </a:rPr>
              <a:t>(art. 22a pkt. 2)</a:t>
            </a:r>
          </a:p>
        </p:txBody>
      </p:sp>
      <p:sp>
        <p:nvSpPr>
          <p:cNvPr id="24" name="pole tekstowe 46">
            <a:extLst>
              <a:ext uri="{FF2B5EF4-FFF2-40B4-BE49-F238E27FC236}">
                <a16:creationId xmlns:a16="http://schemas.microsoft.com/office/drawing/2014/main" id="{5E500AE2-E3E6-4AA3-8B09-68881244385C}"/>
              </a:ext>
            </a:extLst>
          </p:cNvPr>
          <p:cNvSpPr txBox="1"/>
          <p:nvPr/>
        </p:nvSpPr>
        <p:spPr>
          <a:xfrm>
            <a:off x="365124" y="4789833"/>
            <a:ext cx="11552238" cy="1015663"/>
          </a:xfrm>
          <a:prstGeom prst="rect">
            <a:avLst/>
          </a:prstGeom>
          <a:noFill/>
        </p:spPr>
        <p:txBody>
          <a:bodyPr wrap="square" lIns="0" tIns="0" rIns="0" bIns="0" rtlCol="0">
            <a:spAutoFit/>
          </a:bodyPr>
          <a:lstStyle/>
          <a:p>
            <a:pPr>
              <a:lnSpc>
                <a:spcPct val="100000"/>
              </a:lnSpc>
              <a:spcBef>
                <a:spcPts val="600"/>
              </a:spcBef>
              <a:spcAft>
                <a:spcPts val="600"/>
              </a:spcAft>
              <a:buSzPct val="100000"/>
            </a:pPr>
            <a:r>
              <a:rPr lang="pl-PL" sz="1400" dirty="0">
                <a:latin typeface="Century Gothic" panose="020B0502020202020204" pitchFamily="34" charset="0"/>
              </a:rPr>
              <a:t>Odpady powstające w związku z działalnością Spółki są zbierane w sposób selektywny i przekazywane uprawnionym podmiotom do dalszego zagospodarowania zgodnie z obowiązującymi przepisami prawa. </a:t>
            </a:r>
          </a:p>
          <a:p>
            <a:pPr>
              <a:lnSpc>
                <a:spcPct val="100000"/>
              </a:lnSpc>
              <a:spcBef>
                <a:spcPts val="600"/>
              </a:spcBef>
              <a:spcAft>
                <a:spcPts val="600"/>
              </a:spcAft>
              <a:buSzPct val="100000"/>
            </a:pPr>
            <a:r>
              <a:rPr lang="pl-PL" sz="1400" dirty="0">
                <a:latin typeface="Century Gothic" panose="020B0502020202020204" pitchFamily="34" charset="0"/>
              </a:rPr>
              <a:t>W pozostałych przypadkach, Spółka wnosi corocznie wymaganą opłatę produktową w celu finansowego wsparcia systemu zbierania i gospodarowania odpadów.</a:t>
            </a:r>
          </a:p>
        </p:txBody>
      </p:sp>
      <p:cxnSp>
        <p:nvCxnSpPr>
          <p:cNvPr id="29" name="Straight Connector 28">
            <a:extLst>
              <a:ext uri="{FF2B5EF4-FFF2-40B4-BE49-F238E27FC236}">
                <a16:creationId xmlns:a16="http://schemas.microsoft.com/office/drawing/2014/main" id="{16F4C9C2-1349-41BE-BDFF-8382D43182EC}"/>
              </a:ext>
            </a:extLst>
          </p:cNvPr>
          <p:cNvCxnSpPr>
            <a:cxnSpLocks/>
          </p:cNvCxnSpPr>
          <p:nvPr/>
        </p:nvCxnSpPr>
        <p:spPr>
          <a:xfrm>
            <a:off x="365124" y="4220020"/>
            <a:ext cx="11551920" cy="0"/>
          </a:xfrm>
          <a:prstGeom prst="line">
            <a:avLst/>
          </a:prstGeom>
          <a:ln>
            <a:solidFill>
              <a:srgbClr val="E30514"/>
            </a:solidFill>
          </a:ln>
        </p:spPr>
        <p:style>
          <a:lnRef idx="1">
            <a:schemeClr val="accent1"/>
          </a:lnRef>
          <a:fillRef idx="0">
            <a:schemeClr val="accent1"/>
          </a:fillRef>
          <a:effectRef idx="0">
            <a:schemeClr val="accent1"/>
          </a:effectRef>
          <a:fontRef idx="minor">
            <a:schemeClr val="tx1"/>
          </a:fontRef>
        </p:style>
      </p:cxnSp>
      <p:sp>
        <p:nvSpPr>
          <p:cNvPr id="32" name="pole tekstowe 18">
            <a:extLst>
              <a:ext uri="{FF2B5EF4-FFF2-40B4-BE49-F238E27FC236}">
                <a16:creationId xmlns:a16="http://schemas.microsoft.com/office/drawing/2014/main" id="{D3E9AB0E-D262-4C2D-A612-F9C59090ECF4}"/>
              </a:ext>
            </a:extLst>
          </p:cNvPr>
          <p:cNvSpPr txBox="1"/>
          <p:nvPr/>
        </p:nvSpPr>
        <p:spPr>
          <a:xfrm>
            <a:off x="365124" y="6176453"/>
            <a:ext cx="11551920" cy="153888"/>
          </a:xfrm>
          <a:prstGeom prst="rect">
            <a:avLst/>
          </a:prstGeom>
          <a:noFill/>
        </p:spPr>
        <p:txBody>
          <a:bodyPr wrap="square" lIns="0" tIns="0" rIns="0" bIns="0" rtlCol="0">
            <a:spAutoFit/>
          </a:bodyPr>
          <a:lstStyle/>
          <a:p>
            <a:pPr algn="just"/>
            <a:r>
              <a:rPr lang="pl-PL" sz="1000" baseline="30000" dirty="0">
                <a:latin typeface="Century Gothic" panose="020B0502020202020204" pitchFamily="34" charset="0"/>
              </a:rPr>
              <a:t>1 </a:t>
            </a:r>
            <a:r>
              <a:rPr lang="pl-PL" sz="1000" dirty="0">
                <a:latin typeface="Century Gothic" panose="020B0502020202020204" pitchFamily="34" charset="0"/>
              </a:rPr>
              <a:t>Ustawa z dnia 14 grudnia 2012 r. o odpadach  (t.j. Dz. U. z 2021 r. poz. 779 z </a:t>
            </a:r>
            <a:r>
              <a:rPr lang="pl-PL" sz="1000" dirty="0" err="1">
                <a:latin typeface="Century Gothic" panose="020B0502020202020204" pitchFamily="34" charset="0"/>
              </a:rPr>
              <a:t>późn</a:t>
            </a:r>
            <a:r>
              <a:rPr lang="pl-PL" sz="1000" dirty="0">
                <a:latin typeface="Century Gothic" panose="020B0502020202020204" pitchFamily="34" charset="0"/>
              </a:rPr>
              <a:t>. zm.)</a:t>
            </a:r>
          </a:p>
        </p:txBody>
      </p:sp>
    </p:spTree>
    <p:extLst>
      <p:ext uri="{BB962C8B-B14F-4D97-AF65-F5344CB8AC3E}">
        <p14:creationId xmlns:p14="http://schemas.microsoft.com/office/powerpoint/2010/main" val="3017743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3655BA6-76F2-4DED-A695-29A66B81FDB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6" name="think-cell Slide" r:id="rId4" imgW="473" imgH="476" progId="TCLayout.ActiveDocument.1">
                  <p:embed/>
                </p:oleObj>
              </mc:Choice>
              <mc:Fallback>
                <p:oleObj name="think-cell Slide" r:id="rId4" imgW="473" imgH="476" progId="TCLayout.ActiveDocument.1">
                  <p:embed/>
                  <p:pic>
                    <p:nvPicPr>
                      <p:cNvPr id="8" name="Object 7" hidden="1">
                        <a:extLst>
                          <a:ext uri="{FF2B5EF4-FFF2-40B4-BE49-F238E27FC236}">
                            <a16:creationId xmlns:a16="http://schemas.microsoft.com/office/drawing/2014/main" id="{93655BA6-76F2-4DED-A695-29A66B81FDB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8" name="TextBox 6">
            <a:extLst>
              <a:ext uri="{FF2B5EF4-FFF2-40B4-BE49-F238E27FC236}">
                <a16:creationId xmlns:a16="http://schemas.microsoft.com/office/drawing/2014/main" id="{EDFDFA28-66EA-4841-9DA3-B600AB11AC53}"/>
              </a:ext>
            </a:extLst>
          </p:cNvPr>
          <p:cNvSpPr txBox="1"/>
          <p:nvPr/>
        </p:nvSpPr>
        <p:spPr>
          <a:xfrm>
            <a:off x="365124" y="1950107"/>
            <a:ext cx="11722798" cy="215444"/>
          </a:xfrm>
          <a:prstGeom prst="rect">
            <a:avLst/>
          </a:prstGeom>
          <a:noFill/>
        </p:spPr>
        <p:txBody>
          <a:bodyPr wrap="square" lIns="0" tIns="0" rIns="0" bIns="0" rtlCol="0">
            <a:spAutoFit/>
          </a:bodyPr>
          <a:lstStyle/>
          <a:p>
            <a:pPr lvl="0">
              <a:buSzPct val="100000"/>
              <a:defRPr/>
            </a:pPr>
            <a:r>
              <a:rPr kumimoji="0" lang="pl-PL" sz="1400" b="1" i="0" u="none" strike="noStrike" kern="1200" cap="none" spc="0" normalizeH="0" baseline="0" noProof="0" dirty="0">
                <a:ln>
                  <a:noFill/>
                </a:ln>
                <a:solidFill>
                  <a:srgbClr val="FF0000"/>
                </a:solidFill>
                <a:effectLst/>
                <a:uLnTx/>
                <a:uFillTx/>
                <a:latin typeface="Century Gothic" panose="020B0502020202020204" pitchFamily="34" charset="0"/>
              </a:rPr>
              <a:t>Germans Boada S.A. posiada środki finansowe i organizacyjne niezbędne do wykonywania obowiązków</a:t>
            </a:r>
            <a:r>
              <a:rPr kumimoji="0" lang="pl-PL" sz="1400" i="0" u="none" strike="noStrike" kern="1200" cap="none" spc="0" normalizeH="0" baseline="0" noProof="0" dirty="0">
                <a:ln>
                  <a:noFill/>
                </a:ln>
                <a:solidFill>
                  <a:srgbClr val="FF0000"/>
                </a:solidFill>
                <a:effectLst/>
                <a:uLnTx/>
                <a:uFillTx/>
                <a:latin typeface="Century Gothic" panose="020B0502020202020204" pitchFamily="34" charset="0"/>
              </a:rPr>
              <a:t>; (art. 22a pkt. 3)</a:t>
            </a:r>
          </a:p>
        </p:txBody>
      </p:sp>
      <p:sp>
        <p:nvSpPr>
          <p:cNvPr id="39" name="pole tekstowe 34">
            <a:extLst>
              <a:ext uri="{FF2B5EF4-FFF2-40B4-BE49-F238E27FC236}">
                <a16:creationId xmlns:a16="http://schemas.microsoft.com/office/drawing/2014/main" id="{B075CD46-3FEE-498A-AF93-9C7D5136493D}"/>
              </a:ext>
            </a:extLst>
          </p:cNvPr>
          <p:cNvSpPr txBox="1"/>
          <p:nvPr/>
        </p:nvSpPr>
        <p:spPr>
          <a:xfrm>
            <a:off x="365124" y="2411384"/>
            <a:ext cx="11552238" cy="1292662"/>
          </a:xfrm>
          <a:prstGeom prst="rect">
            <a:avLst/>
          </a:prstGeom>
          <a:noFill/>
        </p:spPr>
        <p:txBody>
          <a:bodyPr wrap="square" lIns="0" tIns="0" rIns="0" bIns="0" rtlCol="0">
            <a:spAutoFit/>
          </a:bodyPr>
          <a:lstStyle/>
          <a:p>
            <a:pPr>
              <a:lnSpc>
                <a:spcPct val="100000"/>
              </a:lnSpc>
              <a:buSzPct val="100000"/>
            </a:pPr>
            <a:r>
              <a:rPr lang="pl-PL" sz="1400" dirty="0">
                <a:latin typeface="Century Gothic" panose="020B0502020202020204" pitchFamily="34" charset="0"/>
              </a:rPr>
              <a:t>Spółka ponosi odpowiedzialność finansową za wszystkie obowiązki nałożone na nią na mocy przepisów dotyczących gospodarki odpadami i przeznacza niezbędne środki pieniężne na zagospodarowanie odpadów powstających w trakcie jej działalności.</a:t>
            </a:r>
          </a:p>
          <a:p>
            <a:pPr>
              <a:lnSpc>
                <a:spcPct val="100000"/>
              </a:lnSpc>
              <a:buSzPct val="100000"/>
            </a:pPr>
            <a:endParaRPr lang="pl-PL" sz="1400" dirty="0">
              <a:latin typeface="Century Gothic" panose="020B0502020202020204" pitchFamily="34" charset="0"/>
            </a:endParaRPr>
          </a:p>
          <a:p>
            <a:pPr>
              <a:lnSpc>
                <a:spcPct val="100000"/>
              </a:lnSpc>
              <a:buSzPct val="100000"/>
            </a:pPr>
            <a:r>
              <a:rPr lang="pl-PL" sz="1400" dirty="0">
                <a:latin typeface="Century Gothic" panose="020B0502020202020204" pitchFamily="34" charset="0"/>
              </a:rPr>
              <a:t>Ponadto, Spółka wywiązuje się z obowiązku prowadzenia publicznych kampanii edukacyjnych i działań edukacyjnych w zakresie prawidłowego gospodarowania odpadami zgodnie z art. 19 ust. 4 ustawy o gospodarce opakowaniami i odpadami opakowaniowymi².</a:t>
            </a:r>
          </a:p>
        </p:txBody>
      </p:sp>
      <p:cxnSp>
        <p:nvCxnSpPr>
          <p:cNvPr id="40" name="Straight Connector 39">
            <a:extLst>
              <a:ext uri="{FF2B5EF4-FFF2-40B4-BE49-F238E27FC236}">
                <a16:creationId xmlns:a16="http://schemas.microsoft.com/office/drawing/2014/main" id="{F470D4D5-8A28-43DA-A7B7-FA9FAD9E4F78}"/>
              </a:ext>
            </a:extLst>
          </p:cNvPr>
          <p:cNvCxnSpPr>
            <a:cxnSpLocks/>
          </p:cNvCxnSpPr>
          <p:nvPr/>
        </p:nvCxnSpPr>
        <p:spPr>
          <a:xfrm>
            <a:off x="365124" y="3949879"/>
            <a:ext cx="11551920" cy="0"/>
          </a:xfrm>
          <a:prstGeom prst="line">
            <a:avLst/>
          </a:prstGeom>
          <a:ln>
            <a:solidFill>
              <a:srgbClr val="E30514"/>
            </a:solidFill>
          </a:ln>
        </p:spPr>
        <p:style>
          <a:lnRef idx="1">
            <a:schemeClr val="accent1"/>
          </a:lnRef>
          <a:fillRef idx="0">
            <a:schemeClr val="accent1"/>
          </a:fillRef>
          <a:effectRef idx="0">
            <a:schemeClr val="accent1"/>
          </a:effectRef>
          <a:fontRef idx="minor">
            <a:schemeClr val="tx1"/>
          </a:fontRef>
        </p:style>
      </p:cxnSp>
      <p:sp>
        <p:nvSpPr>
          <p:cNvPr id="41" name="TextBox 6">
            <a:extLst>
              <a:ext uri="{FF2B5EF4-FFF2-40B4-BE49-F238E27FC236}">
                <a16:creationId xmlns:a16="http://schemas.microsoft.com/office/drawing/2014/main" id="{E5740BFA-0267-4E87-8DFD-C76C00F4CB0D}"/>
              </a:ext>
            </a:extLst>
          </p:cNvPr>
          <p:cNvSpPr txBox="1"/>
          <p:nvPr/>
        </p:nvSpPr>
        <p:spPr>
          <a:xfrm>
            <a:off x="365124" y="4195712"/>
            <a:ext cx="11722798" cy="646331"/>
          </a:xfrm>
          <a:prstGeom prst="rect">
            <a:avLst/>
          </a:prstGeom>
          <a:noFill/>
        </p:spPr>
        <p:txBody>
          <a:bodyPr wrap="square" lIns="0" tIns="0" rIns="0" bIns="0" rtlCol="0">
            <a:spAutoFit/>
          </a:bodyPr>
          <a:lstStyle/>
          <a:p>
            <a:pPr lvl="0">
              <a:buSzPct val="100000"/>
              <a:defRPr/>
            </a:pPr>
            <a:r>
              <a:rPr kumimoji="0" lang="pl-PL" sz="1400" b="1" i="0" u="none" strike="noStrike" kern="1200" cap="none" spc="0" normalizeH="0" baseline="0" noProof="0" dirty="0">
                <a:ln>
                  <a:noFill/>
                </a:ln>
                <a:solidFill>
                  <a:srgbClr val="FF0000"/>
                </a:solidFill>
                <a:effectLst/>
                <a:uLnTx/>
                <a:uFillTx/>
                <a:latin typeface="Century Gothic" panose="020B0502020202020204" pitchFamily="34" charset="0"/>
              </a:rPr>
              <a:t>Germans Boada S.A. stosuje mechanizmy samokontroli, w szczególności audyty, w zakresie zarządzania finansami przeznaczonymi na realizację obowiązków, gromadzenia danych i sporządzania sprawozdań dotyczących produktów wprowadzanych do obrotu oraz zbierania i przetwarzania odpadów powstałych z produktów; </a:t>
            </a:r>
            <a:r>
              <a:rPr kumimoji="0" lang="pl-PL" sz="1400" i="0" u="none" strike="noStrike" kern="1200" cap="none" spc="0" normalizeH="0" baseline="0" noProof="0" dirty="0">
                <a:ln>
                  <a:noFill/>
                </a:ln>
                <a:solidFill>
                  <a:srgbClr val="FF0000"/>
                </a:solidFill>
                <a:effectLst/>
                <a:uLnTx/>
                <a:uFillTx/>
                <a:latin typeface="Century Gothic" panose="020B0502020202020204" pitchFamily="34" charset="0"/>
              </a:rPr>
              <a:t>(art. 22a pkt. 4)</a:t>
            </a:r>
          </a:p>
        </p:txBody>
      </p:sp>
      <p:sp>
        <p:nvSpPr>
          <p:cNvPr id="42" name="pole tekstowe 34">
            <a:extLst>
              <a:ext uri="{FF2B5EF4-FFF2-40B4-BE49-F238E27FC236}">
                <a16:creationId xmlns:a16="http://schemas.microsoft.com/office/drawing/2014/main" id="{44E3C6AD-6762-4D1E-B404-348ACB5BA70C}"/>
              </a:ext>
            </a:extLst>
          </p:cNvPr>
          <p:cNvSpPr txBox="1"/>
          <p:nvPr/>
        </p:nvSpPr>
        <p:spPr>
          <a:xfrm>
            <a:off x="365124" y="5087875"/>
            <a:ext cx="11552238" cy="430887"/>
          </a:xfrm>
          <a:prstGeom prst="rect">
            <a:avLst/>
          </a:prstGeom>
          <a:noFill/>
        </p:spPr>
        <p:txBody>
          <a:bodyPr wrap="square" lIns="0" tIns="0" rIns="0" bIns="0" rtlCol="0">
            <a:spAutoFit/>
          </a:bodyPr>
          <a:lstStyle/>
          <a:p>
            <a:pPr>
              <a:lnSpc>
                <a:spcPct val="100000"/>
              </a:lnSpc>
              <a:buSzPct val="100000"/>
            </a:pPr>
            <a:r>
              <a:rPr lang="pl-PL" sz="1400" dirty="0">
                <a:latin typeface="Century Gothic" panose="020B0502020202020204" pitchFamily="34" charset="0"/>
              </a:rPr>
              <a:t>Germans Boada posiada wpis do Bazy danych o produktach, opakowaniach i gospodarce odpadami (BDO) i wypełnia swój obowiązek sprawozdawczy poprzez system BDO zgodnie z art. 73 ust. 1 ustawy o odpadach.</a:t>
            </a:r>
          </a:p>
        </p:txBody>
      </p:sp>
      <p:sp>
        <p:nvSpPr>
          <p:cNvPr id="21" name="pole tekstowe 18">
            <a:extLst>
              <a:ext uri="{FF2B5EF4-FFF2-40B4-BE49-F238E27FC236}">
                <a16:creationId xmlns:a16="http://schemas.microsoft.com/office/drawing/2014/main" id="{F4DCC775-7274-42D8-8C21-B41ACA076EBB}"/>
              </a:ext>
            </a:extLst>
          </p:cNvPr>
          <p:cNvSpPr txBox="1"/>
          <p:nvPr/>
        </p:nvSpPr>
        <p:spPr>
          <a:xfrm>
            <a:off x="365124" y="6176453"/>
            <a:ext cx="11551920" cy="153888"/>
          </a:xfrm>
          <a:prstGeom prst="rect">
            <a:avLst/>
          </a:prstGeom>
          <a:noFill/>
        </p:spPr>
        <p:txBody>
          <a:bodyPr wrap="square" lIns="0" tIns="0" rIns="0" bIns="0" rtlCol="0">
            <a:spAutoFit/>
          </a:bodyPr>
          <a:lstStyle/>
          <a:p>
            <a:pPr algn="just"/>
            <a:r>
              <a:rPr lang="pl-PL" sz="1000" baseline="30000" dirty="0">
                <a:latin typeface="Century Gothic" panose="020B0502020202020204" pitchFamily="34" charset="0"/>
              </a:rPr>
              <a:t>2 </a:t>
            </a:r>
            <a:r>
              <a:rPr lang="pl-PL" sz="1000" i="0" dirty="0">
                <a:solidFill>
                  <a:srgbClr val="000000"/>
                </a:solidFill>
                <a:effectLst/>
                <a:latin typeface="Century Gothic" panose="020B0502020202020204" pitchFamily="34" charset="0"/>
              </a:rPr>
              <a:t>Ustawa z dnia 13 czerwca 2013 r. o gospodarce opakowaniami i odpadami opakowaniowymi (t.j. Dz. U. z 2020 r. poz. 1114 z </a:t>
            </a:r>
            <a:r>
              <a:rPr lang="pl-PL" sz="1000" i="0" dirty="0" err="1">
                <a:solidFill>
                  <a:srgbClr val="000000"/>
                </a:solidFill>
                <a:effectLst/>
                <a:latin typeface="Century Gothic" panose="020B0502020202020204" pitchFamily="34" charset="0"/>
              </a:rPr>
              <a:t>późn</a:t>
            </a:r>
            <a:r>
              <a:rPr lang="pl-PL" sz="1000" i="0" dirty="0">
                <a:solidFill>
                  <a:srgbClr val="000000"/>
                </a:solidFill>
                <a:effectLst/>
                <a:latin typeface="Century Gothic" panose="020B0502020202020204" pitchFamily="34" charset="0"/>
              </a:rPr>
              <a:t>. zm.)</a:t>
            </a:r>
          </a:p>
        </p:txBody>
      </p:sp>
    </p:spTree>
    <p:extLst>
      <p:ext uri="{BB962C8B-B14F-4D97-AF65-F5344CB8AC3E}">
        <p14:creationId xmlns:p14="http://schemas.microsoft.com/office/powerpoint/2010/main" val="28215080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149D3FA7DBFBE47BCC63D55658FAB8F" ma:contentTypeVersion="16" ma:contentTypeDescription="Crear nuevo documento." ma:contentTypeScope="" ma:versionID="6559bfc729247473d3df846512c92c21">
  <xsd:schema xmlns:xsd="http://www.w3.org/2001/XMLSchema" xmlns:xs="http://www.w3.org/2001/XMLSchema" xmlns:p="http://schemas.microsoft.com/office/2006/metadata/properties" xmlns:ns2="de478225-5925-4cb2-b249-21aee962e354" xmlns:ns3="bbf36dfd-bfbb-43b4-a18e-f8690e1d55bf" targetNamespace="http://schemas.microsoft.com/office/2006/metadata/properties" ma:root="true" ma:fieldsID="b650646024023ac37f27ada3891274fc" ns2:_="" ns3:_="">
    <xsd:import namespace="de478225-5925-4cb2-b249-21aee962e354"/>
    <xsd:import namespace="bbf36dfd-bfbb-43b4-a18e-f8690e1d55b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478225-5925-4cb2-b249-21aee962e3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85af2beb-ab69-421d-a462-e7dc4f50fb4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bf36dfd-bfbb-43b4-a18e-f8690e1d55bf" elementFormDefault="qualified">
    <xsd:import namespace="http://schemas.microsoft.com/office/2006/documentManagement/types"/>
    <xsd:import namespace="http://schemas.microsoft.com/office/infopath/2007/PartnerControls"/>
    <xsd:element name="SharedWithUsers" ma:index="16"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47542666-7ba0-42d5-8f4d-40e7d028edea}" ma:internalName="TaxCatchAll" ma:showField="CatchAllData" ma:web="bbf36dfd-bfbb-43b4-a18e-f8690e1d55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e478225-5925-4cb2-b249-21aee962e354">
      <Terms xmlns="http://schemas.microsoft.com/office/infopath/2007/PartnerControls"/>
    </lcf76f155ced4ddcb4097134ff3c332f>
    <TaxCatchAll xmlns="bbf36dfd-bfbb-43b4-a18e-f8690e1d55bf" xsi:nil="true"/>
  </documentManagement>
</p:properties>
</file>

<file path=customXml/itemProps1.xml><?xml version="1.0" encoding="utf-8"?>
<ds:datastoreItem xmlns:ds="http://schemas.openxmlformats.org/officeDocument/2006/customXml" ds:itemID="{9B5728C2-1B0F-4827-B67F-6026BE5272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478225-5925-4cb2-b249-21aee962e354"/>
    <ds:schemaRef ds:uri="bbf36dfd-bfbb-43b4-a18e-f8690e1d55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B3639F-C739-4461-9033-830832D1EB22}">
  <ds:schemaRefs>
    <ds:schemaRef ds:uri="http://schemas.microsoft.com/sharepoint/v3/contenttype/forms"/>
  </ds:schemaRefs>
</ds:datastoreItem>
</file>

<file path=customXml/itemProps3.xml><?xml version="1.0" encoding="utf-8"?>
<ds:datastoreItem xmlns:ds="http://schemas.openxmlformats.org/officeDocument/2006/customXml" ds:itemID="{22CA4BF6-234D-434D-B07B-65E4736D9B1A}">
  <ds:schemaRefs>
    <ds:schemaRef ds:uri="http://schemas.microsoft.com/office/2006/metadata/properties"/>
    <ds:schemaRef ds:uri="http://schemas.microsoft.com/office/infopath/2007/PartnerControls"/>
    <ds:schemaRef ds:uri="de478225-5925-4cb2-b249-21aee962e354"/>
    <ds:schemaRef ds:uri="bbf36dfd-bfbb-43b4-a18e-f8690e1d55bf"/>
  </ds:schemaRefs>
</ds:datastoreItem>
</file>

<file path=docProps/app.xml><?xml version="1.0" encoding="utf-8"?>
<Properties xmlns="http://schemas.openxmlformats.org/officeDocument/2006/extended-properties" xmlns:vt="http://schemas.openxmlformats.org/officeDocument/2006/docPropsVTypes">
  <Template>Office Theme</Template>
  <TotalTime>7697</TotalTime>
  <Words>871</Words>
  <Application>Microsoft Office PowerPoint</Application>
  <PresentationFormat>Panorámica</PresentationFormat>
  <Paragraphs>31</Paragraphs>
  <Slides>6</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6</vt:i4>
      </vt:variant>
    </vt:vector>
  </HeadingPairs>
  <TitlesOfParts>
    <vt:vector size="13" baseType="lpstr">
      <vt:lpstr>Arial</vt:lpstr>
      <vt:lpstr>Calibri</vt:lpstr>
      <vt:lpstr>Calibri Light</vt:lpstr>
      <vt:lpstr>Century Gothic</vt:lpstr>
      <vt:lpstr>Impact</vt:lpstr>
      <vt:lpstr>Tema de Office</vt:lpstr>
      <vt:lpstr>think-cell Slide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GBSA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Ruth Alonso</dc:creator>
  <cp:lastModifiedBy>Ascen Martin</cp:lastModifiedBy>
  <cp:revision>434</cp:revision>
  <cp:lastPrinted>2019-10-16T10:11:55Z</cp:lastPrinted>
  <dcterms:created xsi:type="dcterms:W3CDTF">2017-11-13T09:40:48Z</dcterms:created>
  <dcterms:modified xsi:type="dcterms:W3CDTF">2022-08-09T07:48:19Z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0x010100C149D3FA7DBFBE47BCC63D55658FAB8F</vt:lpwstr>
  </property>
</Properties>
</file>